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7" r:id="rId5"/>
    <p:sldId id="268" r:id="rId6"/>
    <p:sldId id="276" r:id="rId7"/>
    <p:sldId id="277" r:id="rId8"/>
    <p:sldId id="274" r:id="rId9"/>
    <p:sldId id="269" r:id="rId10"/>
    <p:sldId id="278" r:id="rId11"/>
    <p:sldId id="270" r:id="rId12"/>
    <p:sldId id="275" r:id="rId13"/>
    <p:sldId id="271" r:id="rId14"/>
    <p:sldId id="272" r:id="rId15"/>
    <p:sldId id="27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men Mirazchiyski" initials="PM" lastIdx="1" clrIdx="0">
    <p:extLst>
      <p:ext uri="{19B8F6BF-5375-455C-9EA6-DF929625EA0E}">
        <p15:presenceInfo xmlns:p15="http://schemas.microsoft.com/office/powerpoint/2012/main" userId="Plamen Mirazchiy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FC112-7EF2-4C20-B03D-EC587DF45D28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F494-ECFD-4BD3-929F-6F9CCADAD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5117-C972-4F2B-8A74-473FA8751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E4E1-52AF-4DFF-AED2-CD901583E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BE5F7-9342-4D9E-B304-AC2B43C08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" y="6186180"/>
            <a:ext cx="1722269" cy="647756"/>
          </a:xfrm>
          <a:prstGeom prst="rect">
            <a:avLst/>
          </a:prstGeom>
        </p:spPr>
      </p:pic>
      <p:pic>
        <p:nvPicPr>
          <p:cNvPr id="1026" name="Picture 2" descr="Pedagoški institut">
            <a:extLst>
              <a:ext uri="{FF2B5EF4-FFF2-40B4-BE49-F238E27FC236}">
                <a16:creationId xmlns:a16="http://schemas.microsoft.com/office/drawing/2014/main" id="{24261380-6245-4796-B52B-C7F8492E0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006" y="6114770"/>
            <a:ext cx="6381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2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505-EE35-40E2-8AE5-D25FE4DE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B225B-F526-4363-A834-11F5A20E4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960F8-9019-42C6-8DFA-8D0CC644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D233-136F-496D-B7AF-59C75F41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A62E-E09D-41D1-ABDD-719D67F6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A5F95-F64E-4E8C-B8F1-46E1D95E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88943-4D80-49D7-A5BE-7FC618584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C798-5FCC-48D6-B054-3674737E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9303-CF64-41B0-9ECD-606A68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F9B7-67FF-48DC-90F4-187FD702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31F7-F5D3-494F-9531-2F38B1C5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365126"/>
            <a:ext cx="11514221" cy="621464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CD76-6166-4D83-B1D1-10542BA8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1275346"/>
            <a:ext cx="11514221" cy="52013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E7AB-AA35-42BF-8CA5-DE0D7E1B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5778" y="647667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76786F9E-744D-40EB-867D-97E2B90C55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31C87-8D95-4C6D-9114-135CED162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6396855"/>
            <a:ext cx="1205588" cy="453429"/>
          </a:xfrm>
          <a:prstGeom prst="rect">
            <a:avLst/>
          </a:prstGeom>
        </p:spPr>
      </p:pic>
      <p:pic>
        <p:nvPicPr>
          <p:cNvPr id="8" name="Picture 2" descr="Pedagoški institut">
            <a:extLst>
              <a:ext uri="{FF2B5EF4-FFF2-40B4-BE49-F238E27FC236}">
                <a16:creationId xmlns:a16="http://schemas.microsoft.com/office/drawing/2014/main" id="{A8F33C29-7472-464C-9334-F3EE6D697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135" y="6369725"/>
            <a:ext cx="409820" cy="5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6DE3-D38C-46AE-A6F4-EF74FAEA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C96E-6009-485F-8468-B9650520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742C-5417-4808-BC1B-538A17ED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6AF56-2A60-4801-A587-8BCF236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CDFC-3BBD-47A5-8BD5-6DB131E9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7D99-3CFC-442A-A719-2931EB04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3168-AE90-4E81-9BEB-0CE9643D9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43FEF-517E-4448-87E0-B82A99333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052B8-923E-4348-AAC6-927362C5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56397-8764-4BAD-B2A6-0E0CCF58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C3FA3-3A82-4F9B-BDCF-2A41B412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3A6E-F164-4761-9E1F-0895C9A2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03193-E531-4255-813A-F00008D6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11A2A-A07F-4B93-AE19-C9A8AEA10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3B47B-3959-46D4-A9F4-966187C46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48952-2A20-40B2-AD95-0FC51FB94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C60C2-6547-4745-937A-374622C1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65C6B-53E4-434F-92C9-5603BCEB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B7F99-532C-4437-AC7C-53186112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AAC1-1DC2-4954-B669-BCCA04D2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98ACD-70D1-45E9-8599-BD4A8B34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3ABF6-0F6E-45EA-83DA-28CA617E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D23C7-96C8-4CCA-A950-03F5BEE2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5ADF5-0B4C-4193-AC8D-952FEDE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4C3F0-1524-4FF0-91EF-4BFF1AF7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CA0FB-D443-496F-87D6-C8C8DFE3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5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55E8-CD28-4AD5-93EB-8F792B99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0D66-61EB-4E1E-BA5D-4BDE860D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0F4E4-B90E-4FE5-85B4-E0AF5123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112E7-D5FD-4723-B326-9C6DB044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CFD1-112A-4E2D-8711-49EF5522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2502C-04B5-4833-8F9F-BBD61A8E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7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3540-1E0C-4F65-ABB4-5BAB70E9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B2558-B207-403C-AC85-D959C5EBE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D558D-E569-474A-A772-02071AE0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EAB60-A832-48AD-A6A6-064CDBAA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6EE3E-5FE0-49C9-8977-5BA49EB0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CBDD-0685-4FAA-BF7D-230737CB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3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68F27-1B99-43E3-9F00-F58C21D9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F5127-42A6-433F-A8BA-19244F60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E460-68AD-4B58-8893-19713610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35F0-3EB3-4026-83E2-B9F60F66A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2E4F-3321-4DF7-82EF-109C3C80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6F9E-744D-40EB-867D-97E2B90C5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lsa@ineri.org" TargetMode="External"/><Relationship Id="rId2" Type="http://schemas.openxmlformats.org/officeDocument/2006/relationships/hyperlink" Target="http://ralsa.ineri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psych3020018" TargetMode="External"/><Relationship Id="rId2" Type="http://schemas.openxmlformats.org/officeDocument/2006/relationships/hyperlink" Target="https://doi.org/10.1186/s40536-021-00114-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3CB-546B-457A-B185-4F0A33A0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21" y="1122363"/>
            <a:ext cx="11550316" cy="2387600"/>
          </a:xfrm>
        </p:spPr>
        <p:txBody>
          <a:bodyPr anchor="ctr"/>
          <a:lstStyle/>
          <a:p>
            <a:r>
              <a:rPr lang="en-US" dirty="0"/>
              <a:t>RALSA: The R Analyzer for Large-Scale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C9BE5-5E8A-41D7-941A-FC5913A9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60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Plamen Mirazchiyski</a:t>
            </a:r>
          </a:p>
          <a:p>
            <a:r>
              <a:rPr lang="en-US" dirty="0"/>
              <a:t>Educational Research Institute, Slovenia</a:t>
            </a:r>
          </a:p>
          <a:p>
            <a:r>
              <a:rPr lang="en-US" dirty="0"/>
              <a:t>International Educational Research and Evaluation Institute, Slovenia</a:t>
            </a:r>
          </a:p>
          <a:p>
            <a:endParaRPr lang="en-US" dirty="0"/>
          </a:p>
          <a:p>
            <a:r>
              <a:rPr lang="en-US" dirty="0"/>
              <a:t>IEA International Research Conference</a:t>
            </a:r>
          </a:p>
          <a:p>
            <a:r>
              <a:rPr lang="en-US" dirty="0"/>
              <a:t>November 16-18, 2021</a:t>
            </a:r>
          </a:p>
          <a:p>
            <a:r>
              <a:rPr lang="en-US" dirty="0"/>
              <a:t>Dubai</a:t>
            </a:r>
          </a:p>
        </p:txBody>
      </p:sp>
    </p:spTree>
    <p:extLst>
      <p:ext uri="{BB962C8B-B14F-4D97-AF65-F5344CB8AC3E}">
        <p14:creationId xmlns:p14="http://schemas.microsoft.com/office/powerpoint/2010/main" val="101310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0D5F-212F-4A67-A49B-F78C976E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RALSA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74BC-7643-4D44-A45F-B8F1B445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on data conversion</a:t>
            </a:r>
          </a:p>
          <a:p>
            <a:pPr lvl="1"/>
            <a:r>
              <a:rPr lang="en-US" dirty="0"/>
              <a:t>ILSAs do not provide data in R</a:t>
            </a:r>
          </a:p>
          <a:p>
            <a:pPr lvl="1"/>
            <a:r>
              <a:rPr lang="en-US" dirty="0"/>
              <a:t>R packages like </a:t>
            </a:r>
            <a:r>
              <a:rPr lang="en-US" dirty="0">
                <a:latin typeface="Lucida Console" panose="020B0609040504020204" pitchFamily="49" charset="0"/>
              </a:rPr>
              <a:t>foreign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haven</a:t>
            </a:r>
            <a:r>
              <a:rPr lang="en-US" dirty="0"/>
              <a:t> can sometimes import data with some variables malformed</a:t>
            </a:r>
          </a:p>
          <a:p>
            <a:pPr lvl="1"/>
            <a:r>
              <a:rPr lang="en-US" dirty="0"/>
              <a:t>By default R does not import SPSS/SAS data with user-defined missing values as such</a:t>
            </a:r>
          </a:p>
          <a:p>
            <a:r>
              <a:rPr lang="en-US" dirty="0"/>
              <a:t>RALSA’s </a:t>
            </a:r>
            <a:r>
              <a:rPr lang="en-US" dirty="0" err="1">
                <a:latin typeface="Lucida Console" panose="020B0609040504020204" pitchFamily="49" charset="0"/>
              </a:rPr>
              <a:t>lsa.convert.data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Calibri (body)"/>
              </a:rPr>
              <a:t>function</a:t>
            </a:r>
          </a:p>
          <a:p>
            <a:pPr lvl="1"/>
            <a:r>
              <a:rPr lang="en-US" dirty="0"/>
              <a:t>Imports, converts and saves data in native R datasets maintaining the original structure and variable properties</a:t>
            </a:r>
          </a:p>
          <a:p>
            <a:pPr lvl="1"/>
            <a:r>
              <a:rPr lang="en-US" dirty="0"/>
              <a:t>Assigns user-defined missing values as variable attributes for further use</a:t>
            </a:r>
          </a:p>
          <a:p>
            <a:pPr lvl="1"/>
            <a:r>
              <a:rPr lang="en-US" dirty="0"/>
              <a:t>Assigns study name, cycle and respondent type as attributes to the dataset</a:t>
            </a:r>
          </a:p>
          <a:p>
            <a:pPr lvl="2"/>
            <a:r>
              <a:rPr lang="en-US" dirty="0"/>
              <a:t>Automatic application of the correct estimation methods per study and combination of merged respondent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8F25F-9866-4D1C-A385-B83107A5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5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EB55-AEBB-4DCB-9110-0914E22E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RALSA architecture and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FEF5E-5413-401B-BB06-8F5828F16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 – analyze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6B2AA-2792-4458-98C6-DA2D5220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E79FC-B64E-49FC-A6C6-DC8C7FFD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460" y="1656673"/>
            <a:ext cx="7962597" cy="52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2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4DDC-7264-47C6-980C-42003FAE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code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A018-DAB7-474E-BDF7-D2D390698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function for certain operation once, call it and use it from any analysis function</a:t>
            </a:r>
          </a:p>
          <a:p>
            <a:r>
              <a:rPr lang="en-US" dirty="0"/>
              <a:t>If any computational routine used by all analysis functions needs to be updated, this is done just once and all analysis functions benefit</a:t>
            </a:r>
          </a:p>
          <a:p>
            <a:r>
              <a:rPr lang="en-US" dirty="0"/>
              <a:t>Consistency of all computations different functions have in common</a:t>
            </a:r>
          </a:p>
          <a:p>
            <a:r>
              <a:rPr lang="en-US" b="1" dirty="0"/>
              <a:t>Safety</a:t>
            </a:r>
            <a:r>
              <a:rPr lang="en-US" dirty="0"/>
              <a:t> – avoids code repetition and minimizes the risks for mistakes and inconsistencies and</a:t>
            </a:r>
          </a:p>
          <a:p>
            <a:r>
              <a:rPr lang="en-US" dirty="0"/>
              <a:t>Makes the time for new developments much shorter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F5133-A3F3-4813-8035-FD18E0B6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FA2E-BF6F-46E0-9D45-46F4E771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700F-3D92-412B-993A-0A79DAB9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new features to existing analysis types</a:t>
            </a:r>
          </a:p>
          <a:p>
            <a:pPr lvl="1"/>
            <a:r>
              <a:rPr lang="en-US" dirty="0"/>
              <a:t>Median and mode as measures of central tendency in percentages and means analysis type (currently just arithmetic average is supported)</a:t>
            </a:r>
          </a:p>
          <a:p>
            <a:pPr lvl="1"/>
            <a:r>
              <a:rPr lang="en-US" dirty="0"/>
              <a:t>Interaction terms to the linear regression analysis type</a:t>
            </a:r>
          </a:p>
          <a:p>
            <a:pPr lvl="1"/>
            <a:r>
              <a:rPr lang="en-US" dirty="0"/>
              <a:t>Interaction terms to the binary logistic regression analysis type</a:t>
            </a:r>
          </a:p>
          <a:p>
            <a:r>
              <a:rPr lang="en-US" dirty="0"/>
              <a:t>Add the following analysis types to RALSA</a:t>
            </a:r>
          </a:p>
          <a:p>
            <a:pPr lvl="1"/>
            <a:r>
              <a:rPr lang="en-US" dirty="0"/>
              <a:t>Crosstabulations with chi-square test for independence</a:t>
            </a:r>
          </a:p>
          <a:p>
            <a:pPr lvl="1"/>
            <a:r>
              <a:rPr lang="en-US" dirty="0"/>
              <a:t>ANOVA</a:t>
            </a:r>
          </a:p>
          <a:p>
            <a:pPr lvl="1"/>
            <a:r>
              <a:rPr lang="en-US" dirty="0"/>
              <a:t>Quantile regression</a:t>
            </a:r>
          </a:p>
          <a:p>
            <a:pPr lvl="1"/>
            <a:r>
              <a:rPr lang="en-US" dirty="0"/>
              <a:t>Nominal logistic regression</a:t>
            </a:r>
          </a:p>
          <a:p>
            <a:pPr lvl="1"/>
            <a:r>
              <a:rPr lang="en-US" dirty="0"/>
              <a:t>Ordinal logistic regression</a:t>
            </a:r>
          </a:p>
          <a:p>
            <a:pPr lvl="1"/>
            <a:r>
              <a:rPr lang="en-US" dirty="0"/>
              <a:t>Multilevel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8693-99A4-48AA-9CFD-A95371A8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5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FA2E-BF6F-46E0-9D45-46F4E771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700F-3D92-412B-993A-0A79DAB9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improvements</a:t>
            </a:r>
          </a:p>
          <a:p>
            <a:pPr lvl="1"/>
            <a:r>
              <a:rPr lang="en-US" dirty="0"/>
              <a:t>Add parallel processing</a:t>
            </a:r>
          </a:p>
          <a:p>
            <a:pPr lvl="1"/>
            <a:r>
              <a:rPr lang="en-US" dirty="0"/>
              <a:t>Optimize the data conversion function for faster conversion of SPSS (or TXT in case of PISA pre-2015 cycles) data files</a:t>
            </a:r>
          </a:p>
          <a:p>
            <a:pPr lvl="1"/>
            <a:r>
              <a:rPr lang="en-US" dirty="0"/>
              <a:t>Make the GUI run as a background job, i.e. without blocking the console</a:t>
            </a:r>
          </a:p>
          <a:p>
            <a:r>
              <a:rPr lang="en-US" dirty="0"/>
              <a:t>As of now, RALSA has more than 4,600 downloads (~2/3 from USA)</a:t>
            </a:r>
          </a:p>
          <a:p>
            <a:r>
              <a:rPr lang="en-US" dirty="0"/>
              <a:t>Visit the package support site for tutorials: </a:t>
            </a:r>
            <a:r>
              <a:rPr lang="en-US" dirty="0">
                <a:hlinkClick r:id="rId2"/>
              </a:rPr>
              <a:t>http://ralsa.ineri.org</a:t>
            </a:r>
            <a:r>
              <a:rPr lang="en-US" dirty="0"/>
              <a:t> </a:t>
            </a:r>
          </a:p>
          <a:p>
            <a:r>
              <a:rPr lang="en-US" dirty="0"/>
              <a:t>For questions, feature requests, training requests, and bug reports, please write to </a:t>
            </a:r>
            <a:r>
              <a:rPr lang="en-US" dirty="0">
                <a:hlinkClick r:id="rId3"/>
              </a:rPr>
              <a:t>ralsa@ineri.org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8693-99A4-48AA-9CFD-A95371A8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9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4937-EA9D-4CB6-A46E-ED92D506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E483-9869-4BFC-825C-F3AE9F1F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Mirazchiyski, P. V. (2021). RALSA: The R analyzer for large-scale assessments. </a:t>
            </a:r>
            <a:r>
              <a:rPr lang="en-US" i="1" dirty="0"/>
              <a:t>Large-scale Assessments in Education</a:t>
            </a:r>
            <a:r>
              <a:rPr lang="en-US" dirty="0"/>
              <a:t>,</a:t>
            </a:r>
            <a:r>
              <a:rPr lang="en-US" i="1" dirty="0"/>
              <a:t> 9</a:t>
            </a:r>
            <a:r>
              <a:rPr lang="en-US" dirty="0"/>
              <a:t>(21), 1-24. </a:t>
            </a:r>
            <a:r>
              <a:rPr lang="en-US" dirty="0">
                <a:hlinkClick r:id="rId2"/>
              </a:rPr>
              <a:t>https://doi.org/10.1186/s40536-021-00114-4</a:t>
            </a:r>
            <a:endParaRPr lang="en-US" dirty="0"/>
          </a:p>
          <a:p>
            <a:endParaRPr lang="en-US" dirty="0"/>
          </a:p>
          <a:p>
            <a:r>
              <a:rPr lang="en-US" dirty="0"/>
              <a:t>Mirazchiyski, P. V. (2021). RALSA: Design and Implementation. </a:t>
            </a:r>
            <a:r>
              <a:rPr lang="en-US" i="1" dirty="0"/>
              <a:t>Psych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(2), 233–248. </a:t>
            </a:r>
            <a:r>
              <a:rPr lang="en-US" dirty="0">
                <a:hlinkClick r:id="rId3"/>
              </a:rPr>
              <a:t>https://doi.org/10.3390/psych3020018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0F25A-031F-47D9-805A-CF4A9F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294C-8A71-4973-A91D-45799FEE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274A-20DC-479E-9123-07A203C20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93C0C-1050-47B5-878B-21A38459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12F8F-485C-4A43-B4ED-0F1F0324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86" y="1889549"/>
            <a:ext cx="3772227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80E3-E654-4837-ADAD-C1C576CA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AD7C-8CF1-4EA4-81FC-5374F25B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1275346"/>
            <a:ext cx="11514221" cy="52013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ILSAs use complex designs and analyzing their data requires complex analysis methods</a:t>
            </a:r>
          </a:p>
          <a:p>
            <a:pPr lvl="1"/>
            <a:r>
              <a:rPr lang="en-US" dirty="0"/>
              <a:t>Complex sampling with PPS</a:t>
            </a:r>
          </a:p>
          <a:p>
            <a:pPr lvl="1"/>
            <a:r>
              <a:rPr lang="en-US" dirty="0"/>
              <a:t>Multiple matrix sampling of test items</a:t>
            </a:r>
          </a:p>
          <a:p>
            <a:pPr lvl="1"/>
            <a:r>
              <a:rPr lang="en-US" dirty="0"/>
              <a:t>We all know all challenges, pitfalls, DOs and DON’Ts</a:t>
            </a:r>
          </a:p>
          <a:p>
            <a:r>
              <a:rPr lang="en-US" dirty="0"/>
              <a:t>A specialized software is required to analyze ILSAs’ data, taking into account the complexities stemming from the design</a:t>
            </a:r>
          </a:p>
          <a:p>
            <a:r>
              <a:rPr lang="en-US" dirty="0"/>
              <a:t>The R Analyzer for Large-Scale Assessments (RALSA) is an R package that</a:t>
            </a:r>
          </a:p>
          <a:p>
            <a:pPr lvl="1"/>
            <a:r>
              <a:rPr lang="en-US" dirty="0"/>
              <a:t>Converts original (SPSS or text files) into native R data sets, w/ user defined missing values</a:t>
            </a:r>
          </a:p>
          <a:p>
            <a:pPr lvl="1"/>
            <a:r>
              <a:rPr lang="en-US" dirty="0"/>
              <a:t>Prepares data for analysis</a:t>
            </a:r>
          </a:p>
          <a:p>
            <a:pPr lvl="1"/>
            <a:r>
              <a:rPr lang="en-US" dirty="0"/>
              <a:t>Provides different descriptive and multivariate analysis types</a:t>
            </a:r>
          </a:p>
          <a:p>
            <a:pPr lvl="1"/>
            <a:r>
              <a:rPr lang="en-US" dirty="0"/>
              <a:t>Outputs the results in MS Excel workbook with multiple sheets for different types of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73B0-6FFB-4039-9C98-1C1E8CB6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9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0CF2-67F9-4094-B0FD-A8372E88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RALSA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D4DB-5958-4428-99D3-CAADB886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RALSA was built for user experience</a:t>
            </a:r>
          </a:p>
          <a:p>
            <a:pPr lvl="1"/>
            <a:r>
              <a:rPr lang="en-US" dirty="0"/>
              <a:t>Requires minimal familiarity with R</a:t>
            </a:r>
          </a:p>
          <a:p>
            <a:pPr lvl="1"/>
            <a:r>
              <a:rPr lang="en-US" dirty="0"/>
              <a:t>Simple and easy to understand syntax, plus</a:t>
            </a:r>
          </a:p>
          <a:p>
            <a:pPr lvl="1"/>
            <a:r>
              <a:rPr lang="en-US" dirty="0"/>
              <a:t>A graphical user interface (GUI)</a:t>
            </a:r>
          </a:p>
          <a:p>
            <a:pPr lvl="1"/>
            <a:r>
              <a:rPr lang="en-US" dirty="0"/>
              <a:t>Studies’ designs are handled automatically, prevent for common mistakes</a:t>
            </a:r>
          </a:p>
          <a:p>
            <a:pPr lvl="2"/>
            <a:r>
              <a:rPr lang="en-US" dirty="0"/>
              <a:t>“Anything that can be automated, should be automated.” (Hadley Wickham, </a:t>
            </a:r>
            <a:r>
              <a:rPr lang="en-US" i="1" dirty="0"/>
              <a:t>R Packages</a:t>
            </a:r>
            <a:r>
              <a:rPr lang="en-US" dirty="0"/>
              <a:t>, 2015)</a:t>
            </a:r>
          </a:p>
          <a:p>
            <a:pPr lvl="2"/>
            <a:r>
              <a:rPr lang="en-US" dirty="0"/>
              <a:t>“Package developers automate not out of laziness, but out of security.” (Colin Fay, </a:t>
            </a:r>
            <a:r>
              <a:rPr lang="en-US" i="1" dirty="0" err="1"/>
              <a:t>ThinkR</a:t>
            </a:r>
            <a:r>
              <a:rPr lang="en-US" dirty="0"/>
              <a:t>, 2018) </a:t>
            </a:r>
          </a:p>
          <a:p>
            <a:pPr lvl="1"/>
            <a:r>
              <a:rPr lang="en-US" dirty="0"/>
              <a:t>Cross-platform – works on any operating system where R can be installed</a:t>
            </a:r>
            <a:br>
              <a:rPr lang="en-US" dirty="0"/>
            </a:br>
            <a:r>
              <a:rPr lang="en-US" dirty="0"/>
              <a:t>(Windows, MacOS, Linux, BSD and clones)</a:t>
            </a:r>
          </a:p>
          <a:p>
            <a:pPr lvl="1"/>
            <a:r>
              <a:rPr lang="en-US" dirty="0"/>
              <a:t>Uses “defensive programming” strategy</a:t>
            </a:r>
          </a:p>
          <a:p>
            <a:pPr lvl="2"/>
            <a:r>
              <a:rPr lang="en-US" dirty="0"/>
              <a:t>User mistakes prevention and guidance, and</a:t>
            </a:r>
          </a:p>
          <a:p>
            <a:pPr lvl="2"/>
            <a:r>
              <a:rPr lang="en-US" dirty="0"/>
              <a:t>Custom error and warning messages for common mistakes</a:t>
            </a:r>
          </a:p>
          <a:p>
            <a:r>
              <a:rPr lang="en-US" dirty="0"/>
              <a:t>RALSA is an open-source software with no associated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2C392-2200-4930-8D3D-3E625993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D70F-CFAD-4D70-9A53-B67D4513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RALSA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FACAC-8BF1-4BF6-8E55-ED9EBA4D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of now, RALSA works with data from all released cycles of the following studies</a:t>
            </a:r>
          </a:p>
          <a:p>
            <a:pPr lvl="1"/>
            <a:r>
              <a:rPr lang="en-US" dirty="0" err="1"/>
              <a:t>CivED</a:t>
            </a:r>
            <a:endParaRPr lang="en-US" dirty="0"/>
          </a:p>
          <a:p>
            <a:pPr lvl="1"/>
            <a:r>
              <a:rPr lang="en-US" dirty="0"/>
              <a:t>ICCS</a:t>
            </a:r>
          </a:p>
          <a:p>
            <a:pPr lvl="1"/>
            <a:r>
              <a:rPr lang="en-US" dirty="0"/>
              <a:t>ICILS</a:t>
            </a:r>
          </a:p>
          <a:p>
            <a:pPr lvl="1"/>
            <a:r>
              <a:rPr lang="en-US" dirty="0"/>
              <a:t>RLII</a:t>
            </a:r>
          </a:p>
          <a:p>
            <a:pPr lvl="1"/>
            <a:r>
              <a:rPr lang="en-US" dirty="0"/>
              <a:t>PIRLS (including PIRLS Literacy and </a:t>
            </a:r>
            <a:r>
              <a:rPr lang="en-US" dirty="0" err="1"/>
              <a:t>ePIRLS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TIMSS (including TIMSS Numeracy and </a:t>
            </a:r>
            <a:r>
              <a:rPr lang="en-US" dirty="0" err="1"/>
              <a:t>eTIMSS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TiPi</a:t>
            </a:r>
            <a:r>
              <a:rPr lang="en-US" dirty="0"/>
              <a:t> (TIMSS and PIRLS joint study)</a:t>
            </a:r>
          </a:p>
          <a:p>
            <a:pPr lvl="1"/>
            <a:r>
              <a:rPr lang="en-US" dirty="0"/>
              <a:t>TIMSS Advanced</a:t>
            </a:r>
          </a:p>
          <a:p>
            <a:pPr lvl="1"/>
            <a:r>
              <a:rPr lang="en-US" dirty="0"/>
              <a:t>SITES</a:t>
            </a:r>
          </a:p>
          <a:p>
            <a:pPr lvl="1"/>
            <a:r>
              <a:rPr lang="en-US" dirty="0"/>
              <a:t>TEDS-M</a:t>
            </a:r>
          </a:p>
          <a:p>
            <a:pPr lvl="1"/>
            <a:r>
              <a:rPr lang="en-US" dirty="0"/>
              <a:t>PISA</a:t>
            </a:r>
          </a:p>
          <a:p>
            <a:pPr lvl="1"/>
            <a:r>
              <a:rPr lang="en-US" dirty="0"/>
              <a:t>PISA for Development</a:t>
            </a:r>
          </a:p>
          <a:p>
            <a:pPr lvl="1"/>
            <a:r>
              <a:rPr lang="en-US" dirty="0"/>
              <a:t>TALIS</a:t>
            </a:r>
          </a:p>
          <a:p>
            <a:pPr lvl="1"/>
            <a:r>
              <a:rPr lang="en-US" dirty="0"/>
              <a:t>TALIS Starting Strong Survey (a.k.a. TALIS 3S)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221-620D-44C5-A0D6-96840717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4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091E-8215-4416-98FE-9EA83A4A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RALSA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D2F-5DDF-43FE-8460-E8A0F34A5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RALSA functionality</a:t>
            </a:r>
          </a:p>
          <a:p>
            <a:pPr lvl="1"/>
            <a:r>
              <a:rPr lang="en-US" dirty="0"/>
              <a:t>Prepare data for analysis</a:t>
            </a:r>
          </a:p>
          <a:p>
            <a:pPr lvl="2"/>
            <a:r>
              <a:rPr lang="en-US" dirty="0"/>
              <a:t>Convert data (SPSS, or text in case of PISA prior 2015)</a:t>
            </a:r>
          </a:p>
          <a:p>
            <a:pPr lvl="2"/>
            <a:r>
              <a:rPr lang="en-US" dirty="0"/>
              <a:t>Merge study data files from different countries and/or respondents</a:t>
            </a:r>
          </a:p>
          <a:p>
            <a:pPr lvl="2"/>
            <a:r>
              <a:rPr lang="en-US" dirty="0"/>
              <a:t>Produce variable dictionaries</a:t>
            </a:r>
          </a:p>
          <a:p>
            <a:pPr lvl="2"/>
            <a:r>
              <a:rPr lang="en-US" dirty="0"/>
              <a:t>Produce data diagnostic tables</a:t>
            </a:r>
          </a:p>
          <a:p>
            <a:pPr lvl="2"/>
            <a:r>
              <a:rPr lang="en-US" dirty="0"/>
              <a:t>Recode variables</a:t>
            </a:r>
          </a:p>
          <a:p>
            <a:pPr lvl="1"/>
            <a:r>
              <a:rPr lang="en-US" dirty="0"/>
              <a:t>Perform analyses</a:t>
            </a:r>
          </a:p>
          <a:p>
            <a:pPr lvl="2"/>
            <a:r>
              <a:rPr lang="en-US" dirty="0"/>
              <a:t>Percentages and averages on variables of interest</a:t>
            </a:r>
          </a:p>
          <a:p>
            <a:pPr lvl="2"/>
            <a:r>
              <a:rPr lang="en-US" dirty="0"/>
              <a:t>Percentiles of variables</a:t>
            </a:r>
          </a:p>
          <a:p>
            <a:pPr lvl="2"/>
            <a:r>
              <a:rPr lang="en-US" dirty="0"/>
              <a:t>Benchmarks of achievement, w/o analysis variables</a:t>
            </a:r>
          </a:p>
          <a:p>
            <a:pPr lvl="2"/>
            <a:r>
              <a:rPr lang="en-US" dirty="0"/>
              <a:t>Correlations (Pearson or Spearman)</a:t>
            </a:r>
          </a:p>
          <a:p>
            <a:pPr lvl="2"/>
            <a:r>
              <a:rPr lang="en-US" dirty="0"/>
              <a:t>Linear regression w/o contrast coding</a:t>
            </a:r>
          </a:p>
          <a:p>
            <a:pPr lvl="2"/>
            <a:r>
              <a:rPr lang="en-US" dirty="0"/>
              <a:t>Binary logistic regression w/o contrast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63369-D568-4962-A67A-3EC47048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328C-E5A6-4513-8DA7-AE733AE4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A2D84-D6D4-455C-B85A-36FE5A50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6DF886-8423-43C8-A98A-42C3DB6ED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97454"/>
              </p:ext>
            </p:extLst>
          </p:nvPr>
        </p:nvGraphicFramePr>
        <p:xfrm>
          <a:off x="394454" y="1316598"/>
          <a:ext cx="11456457" cy="351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4205">
                  <a:extLst>
                    <a:ext uri="{9D8B030D-6E8A-4147-A177-3AD203B41FA5}">
                      <a16:colId xmlns:a16="http://schemas.microsoft.com/office/drawing/2014/main" val="3536388885"/>
                    </a:ext>
                  </a:extLst>
                </a:gridCol>
                <a:gridCol w="757744">
                  <a:extLst>
                    <a:ext uri="{9D8B030D-6E8A-4147-A177-3AD203B41FA5}">
                      <a16:colId xmlns:a16="http://schemas.microsoft.com/office/drawing/2014/main" val="748011338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1503322785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val="1402897514"/>
                    </a:ext>
                  </a:extLst>
                </a:gridCol>
                <a:gridCol w="1317822">
                  <a:extLst>
                    <a:ext uri="{9D8B030D-6E8A-4147-A177-3AD203B41FA5}">
                      <a16:colId xmlns:a16="http://schemas.microsoft.com/office/drawing/2014/main" val="1104407338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1529777800"/>
                    </a:ext>
                  </a:extLst>
                </a:gridCol>
                <a:gridCol w="860602">
                  <a:extLst>
                    <a:ext uri="{9D8B030D-6E8A-4147-A177-3AD203B41FA5}">
                      <a16:colId xmlns:a16="http://schemas.microsoft.com/office/drawing/2014/main" val="456983258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3202179325"/>
                    </a:ext>
                  </a:extLst>
                </a:gridCol>
                <a:gridCol w="891988">
                  <a:extLst>
                    <a:ext uri="{9D8B030D-6E8A-4147-A177-3AD203B41FA5}">
                      <a16:colId xmlns:a16="http://schemas.microsoft.com/office/drawing/2014/main" val="3836470239"/>
                    </a:ext>
                  </a:extLst>
                </a:gridCol>
                <a:gridCol w="1129563">
                  <a:extLst>
                    <a:ext uri="{9D8B030D-6E8A-4147-A177-3AD203B41FA5}">
                      <a16:colId xmlns:a16="http://schemas.microsoft.com/office/drawing/2014/main" val="1368320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Studies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Automatic design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Platform native data 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Cross-platform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User experience (1-10)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Tabular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Regular updates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24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IDB Analyzer (IEA)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?*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82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intsvy</a:t>
                      </a:r>
                      <a:r>
                        <a:rPr lang="en-US" sz="1800" dirty="0"/>
                        <a:t>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Yes?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BIFIEsurvey (R)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Yes?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72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EdSurvey</a:t>
                      </a:r>
                      <a:r>
                        <a:rPr lang="en-US" sz="1800" dirty="0"/>
                        <a:t>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09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AM (AIR)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Generic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06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WesVar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Westat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Generic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Convert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0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RALSA (R)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638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CD699C-AB00-427C-B999-AE7F03AF2232}"/>
              </a:ext>
            </a:extLst>
          </p:cNvPr>
          <p:cNvSpPr txBox="1"/>
          <p:nvPr/>
        </p:nvSpPr>
        <p:spPr>
          <a:xfrm>
            <a:off x="374620" y="4840919"/>
            <a:ext cx="579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Proprietary</a:t>
            </a:r>
          </a:p>
        </p:txBody>
      </p:sp>
    </p:spTree>
    <p:extLst>
      <p:ext uri="{BB962C8B-B14F-4D97-AF65-F5344CB8AC3E}">
        <p14:creationId xmlns:p14="http://schemas.microsoft.com/office/powerpoint/2010/main" val="33913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E2E5-DB4C-4540-AD00-C4F95517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RALSA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4D15-8161-4A44-9703-A97BF33B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kinds of user experience</a:t>
            </a:r>
          </a:p>
          <a:p>
            <a:pPr lvl="1"/>
            <a:r>
              <a:rPr lang="en-US" dirty="0"/>
              <a:t>Command-line mode (traditional for R) – write calls to functions, e.g.</a:t>
            </a:r>
            <a:br>
              <a:rPr lang="en-US" dirty="0"/>
            </a:br>
            <a:br>
              <a:rPr lang="en-US" sz="1050" dirty="0"/>
            </a:br>
            <a:r>
              <a:rPr lang="en-US" sz="1800" dirty="0" err="1">
                <a:latin typeface="Lucida Console" panose="020B0609040504020204" pitchFamily="49" charset="0"/>
              </a:rPr>
              <a:t>lsa.pcts.means</a:t>
            </a:r>
            <a:r>
              <a:rPr lang="en-US" sz="1800" dirty="0"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latin typeface="Lucida Console" panose="020B0609040504020204" pitchFamily="49" charset="0"/>
              </a:rPr>
              <a:t>data.file</a:t>
            </a:r>
            <a:r>
              <a:rPr lang="en-US" sz="1800" dirty="0">
                <a:latin typeface="Lucida Console" panose="020B0609040504020204" pitchFamily="49" charset="0"/>
              </a:rPr>
              <a:t> = "C:/temp/data.RData",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		</a:t>
            </a:r>
            <a:r>
              <a:rPr lang="en-US" sz="1800" dirty="0" err="1">
                <a:latin typeface="Lucida Console" panose="020B0609040504020204" pitchFamily="49" charset="0"/>
              </a:rPr>
              <a:t>split.vars</a:t>
            </a:r>
            <a:r>
              <a:rPr lang="en-US" sz="1800" dirty="0">
                <a:latin typeface="Lucida Console" panose="020B0609040504020204" pitchFamily="49" charset="0"/>
              </a:rPr>
              <a:t> = "ASBG04",</a:t>
            </a:r>
          </a:p>
          <a:p>
            <a:pPr marL="0" lvl="1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		       </a:t>
            </a:r>
            <a:r>
              <a:rPr lang="en-US" sz="1800" dirty="0" err="1">
                <a:latin typeface="Lucida Console" panose="020B0609040504020204" pitchFamily="49" charset="0"/>
              </a:rPr>
              <a:t>PV.root.avg</a:t>
            </a:r>
            <a:r>
              <a:rPr lang="en-US" sz="1800" dirty="0">
                <a:latin typeface="Lucida Console" panose="020B0609040504020204" pitchFamily="49" charset="0"/>
              </a:rPr>
              <a:t> = "ASRREA")</a:t>
            </a:r>
          </a:p>
          <a:p>
            <a:pPr marL="685800" lvl="2"/>
            <a:endParaRPr lang="en-US" sz="900" dirty="0"/>
          </a:p>
          <a:p>
            <a:pPr marL="685800" lvl="2"/>
            <a:r>
              <a:rPr lang="en-US" sz="2400" dirty="0"/>
              <a:t>Graphical user interface (GUI)</a:t>
            </a:r>
          </a:p>
          <a:p>
            <a:pPr marL="1143000" lvl="3"/>
            <a:r>
              <a:rPr lang="en-US" sz="2200" dirty="0"/>
              <a:t>Written entirely in R using the </a:t>
            </a:r>
            <a:r>
              <a:rPr lang="en-US" sz="2200" dirty="0">
                <a:latin typeface="Lucida Console" panose="020B0609040504020204" pitchFamily="49" charset="0"/>
              </a:rPr>
              <a:t>shiny</a:t>
            </a:r>
            <a:r>
              <a:rPr lang="en-US" sz="2200" dirty="0"/>
              <a:t> package</a:t>
            </a:r>
          </a:p>
          <a:p>
            <a:pPr marL="1143000" lvl="3"/>
            <a:r>
              <a:rPr lang="en-US" sz="2200" dirty="0"/>
              <a:t>No third-party platform is used</a:t>
            </a:r>
          </a:p>
          <a:p>
            <a:pPr marL="1143000" lvl="3"/>
            <a:r>
              <a:rPr lang="en-US" sz="2200" dirty="0"/>
              <a:t>Local web application</a:t>
            </a:r>
          </a:p>
          <a:p>
            <a:pPr marL="1143000" lvl="3"/>
            <a:r>
              <a:rPr lang="en-US" sz="2200" dirty="0"/>
              <a:t>Loads and operates in web browser</a:t>
            </a:r>
          </a:p>
          <a:p>
            <a:pPr marL="1143000" lvl="3"/>
            <a:r>
              <a:rPr lang="en-US" sz="2200" dirty="0"/>
              <a:t>Looks, feels and operates the same way in any operating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35E1-EF33-4737-8876-47B77715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9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D0F9-875A-46BA-9E78-EDB2F654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final_video_for_presentation">
            <a:hlinkClick r:id="" action="ppaction://media"/>
            <a:extLst>
              <a:ext uri="{FF2B5EF4-FFF2-40B4-BE49-F238E27FC236}">
                <a16:creationId xmlns:a16="http://schemas.microsoft.com/office/drawing/2014/main" id="{EBAC5DE0-4547-4378-A21E-9E974A526DF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029" y="36090"/>
            <a:ext cx="10164737" cy="67211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BFF7-95BE-40A1-954B-B961AFC0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BE4E-F652-4521-AC2D-91022E26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RALSA architecture and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2A3D-A984-49C2-A517-5CC3B3224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– prepare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1F95-8E96-4F00-9377-864654BD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6F9E-744D-40EB-867D-97E2B90C55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883F6-998D-4DB4-AF64-E2C19055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30" y="1753307"/>
            <a:ext cx="10652340" cy="45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1131</Words>
  <Application>Microsoft Office PowerPoint</Application>
  <PresentationFormat>Widescreen</PresentationFormat>
  <Paragraphs>215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(body)</vt:lpstr>
      <vt:lpstr>Calibri Light</vt:lpstr>
      <vt:lpstr>Lucida Console</vt:lpstr>
      <vt:lpstr>Office Theme</vt:lpstr>
      <vt:lpstr>RALSA: The R Analyzer for Large-Scale Assessments</vt:lpstr>
      <vt:lpstr>Introduction</vt:lpstr>
      <vt:lpstr>The RALSA package</vt:lpstr>
      <vt:lpstr>The RALSA package</vt:lpstr>
      <vt:lpstr>The RALSA package</vt:lpstr>
      <vt:lpstr>Package comparison</vt:lpstr>
      <vt:lpstr>The RALSA package</vt:lpstr>
      <vt:lpstr>PowerPoint Presentation</vt:lpstr>
      <vt:lpstr>RALSA architecture and workflow</vt:lpstr>
      <vt:lpstr>The RALSA package</vt:lpstr>
      <vt:lpstr>RALSA architecture and workflow</vt:lpstr>
      <vt:lpstr>Advantages of code reuse</vt:lpstr>
      <vt:lpstr>Future developments</vt:lpstr>
      <vt:lpstr>Future developments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RALSA: The R Analyzer for Large-Scale Assessments</dc:title>
  <dc:creator>Plamen Mirazchiyski</dc:creator>
  <cp:lastModifiedBy>Plamen Mirazchiyski</cp:lastModifiedBy>
  <cp:revision>134</cp:revision>
  <dcterms:created xsi:type="dcterms:W3CDTF">2021-05-10T10:53:54Z</dcterms:created>
  <dcterms:modified xsi:type="dcterms:W3CDTF">2021-11-15T17:37:36Z</dcterms:modified>
</cp:coreProperties>
</file>